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9" r:id="rId3"/>
    <p:sldId id="258" r:id="rId4"/>
    <p:sldId id="262" r:id="rId5"/>
    <p:sldId id="257" r:id="rId6"/>
    <p:sldId id="260" r:id="rId7"/>
    <p:sldId id="264" r:id="rId8"/>
    <p:sldId id="261" r:id="rId9"/>
    <p:sldId id="265" r:id="rId10"/>
    <p:sldId id="267" r:id="rId11"/>
    <p:sldId id="266"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2778" autoAdjust="0"/>
  </p:normalViewPr>
  <p:slideViewPr>
    <p:cSldViewPr snapToGrid="0">
      <p:cViewPr varScale="1">
        <p:scale>
          <a:sx n="44" d="100"/>
          <a:sy n="44" d="100"/>
        </p:scale>
        <p:origin x="218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8561F-B88C-45F3-A9D7-27E45C3BE72F}" type="datetimeFigureOut">
              <a:rPr lang="en-US" smtClean="0"/>
              <a:t>7/17/2017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7050E-9AD5-4D21-BE89-841C6ED3FD40}" type="slidenum">
              <a:rPr lang="en-US" smtClean="0"/>
              <a:t>‹#›</a:t>
            </a:fld>
            <a:endParaRPr lang="en-US"/>
          </a:p>
        </p:txBody>
      </p:sp>
    </p:spTree>
    <p:extLst>
      <p:ext uri="{BB962C8B-B14F-4D97-AF65-F5344CB8AC3E}">
        <p14:creationId xmlns:p14="http://schemas.microsoft.com/office/powerpoint/2010/main" val="1062554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CHECKLIST</a:t>
            </a:r>
          </a:p>
          <a:p>
            <a:endParaRPr lang="en-US" dirty="0"/>
          </a:p>
          <a:p>
            <a:r>
              <a:rPr lang="en-US" dirty="0"/>
              <a:t>-Fast internet connection!</a:t>
            </a:r>
          </a:p>
          <a:p>
            <a:endParaRPr lang="en-US" dirty="0"/>
          </a:p>
          <a:p>
            <a:r>
              <a:rPr lang="en-US" dirty="0"/>
              <a:t>-WEBSITE OPEN!</a:t>
            </a:r>
          </a:p>
          <a:p>
            <a:endParaRPr lang="en-US" dirty="0"/>
          </a:p>
          <a:p>
            <a:r>
              <a:rPr lang="en-US" dirty="0"/>
              <a:t>-Open command prompt in the coral/</a:t>
            </a:r>
            <a:r>
              <a:rPr lang="en-US" dirty="0" err="1"/>
              <a:t>src</a:t>
            </a:r>
            <a:r>
              <a:rPr lang="en-US" dirty="0"/>
              <a:t>/ directory!</a:t>
            </a:r>
          </a:p>
          <a:p>
            <a:endParaRPr lang="en-US" dirty="0"/>
          </a:p>
          <a:p>
            <a:r>
              <a:rPr lang="en-US" dirty="0"/>
              <a:t>-Sublime text open to show the code quickly!</a:t>
            </a:r>
          </a:p>
          <a:p>
            <a:endParaRPr lang="en-US" dirty="0"/>
          </a:p>
          <a:p>
            <a:r>
              <a:rPr lang="en-US" dirty="0"/>
              <a:t>-Test the software at least twice beforehand!</a:t>
            </a:r>
          </a:p>
        </p:txBody>
      </p:sp>
      <p:sp>
        <p:nvSpPr>
          <p:cNvPr id="4" name="Slide Number Placeholder 3"/>
          <p:cNvSpPr>
            <a:spLocks noGrp="1"/>
          </p:cNvSpPr>
          <p:nvPr>
            <p:ph type="sldNum" sz="quarter" idx="10"/>
          </p:nvPr>
        </p:nvSpPr>
        <p:spPr/>
        <p:txBody>
          <a:bodyPr/>
          <a:lstStyle/>
          <a:p>
            <a:fld id="{9C77050E-9AD5-4D21-BE89-841C6ED3FD40}" type="slidenum">
              <a:rPr lang="en-US" smtClean="0"/>
              <a:t>1</a:t>
            </a:fld>
            <a:endParaRPr lang="en-US"/>
          </a:p>
        </p:txBody>
      </p:sp>
    </p:spTree>
    <p:extLst>
      <p:ext uri="{BB962C8B-B14F-4D97-AF65-F5344CB8AC3E}">
        <p14:creationId xmlns:p14="http://schemas.microsoft.com/office/powerpoint/2010/main" val="63162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latin typeface="Segoe UI Light" panose="020B0502040204020203" pitchFamily="34" charset="0"/>
                <a:cs typeface="Segoe UI Light" panose="020B0502040204020203" pitchFamily="34" charset="0"/>
              </a:rPr>
              <a:t>Easier interface to graph multiple variables side-by-side</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Integration of thousands of pH data points into one master dataset</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Better integration with </a:t>
            </a:r>
            <a:r>
              <a:rPr lang="en-US" dirty="0" err="1">
                <a:solidFill>
                  <a:schemeClr val="bg1"/>
                </a:solidFill>
                <a:latin typeface="Segoe UI Light" panose="020B0502040204020203" pitchFamily="34" charset="0"/>
                <a:cs typeface="Segoe UI Light" panose="020B0502040204020203" pitchFamily="34" charset="0"/>
              </a:rPr>
              <a:t>pyROOT</a:t>
            </a:r>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Provide on-tap explanations for maps</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Use machine–learning and </a:t>
            </a:r>
            <a:r>
              <a:rPr lang="en-US" dirty="0" err="1">
                <a:solidFill>
                  <a:schemeClr val="bg1"/>
                </a:solidFill>
                <a:latin typeface="Segoe UI Light" panose="020B0502040204020203" pitchFamily="34" charset="0"/>
                <a:cs typeface="Segoe UI Light" panose="020B0502040204020203" pitchFamily="34" charset="0"/>
              </a:rPr>
              <a:t>TensorFlow</a:t>
            </a:r>
            <a:r>
              <a:rPr lang="en-US" dirty="0">
                <a:solidFill>
                  <a:schemeClr val="bg1"/>
                </a:solidFill>
                <a:latin typeface="Segoe UI Light" panose="020B0502040204020203" pitchFamily="34" charset="0"/>
                <a:cs typeface="Segoe UI Light" panose="020B0502040204020203" pitchFamily="34" charset="0"/>
              </a:rPr>
              <a:t> to improve predictions of coral reef bleaching</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Improve UI </a:t>
            </a:r>
          </a:p>
          <a:p>
            <a:pPr lvl="1"/>
            <a:r>
              <a:rPr lang="en-US" dirty="0">
                <a:solidFill>
                  <a:schemeClr val="bg1"/>
                </a:solidFill>
                <a:latin typeface="Segoe UI Light" panose="020B0502040204020203" pitchFamily="34" charset="0"/>
                <a:cs typeface="Segoe UI Light" panose="020B0502040204020203" pitchFamily="34" charset="0"/>
              </a:rPr>
              <a:t>UI sometimes realigns when new maps are loaded</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12</a:t>
            </a:fld>
            <a:endParaRPr lang="en-US"/>
          </a:p>
        </p:txBody>
      </p:sp>
    </p:spTree>
    <p:extLst>
      <p:ext uri="{BB962C8B-B14F-4D97-AF65-F5344CB8AC3E}">
        <p14:creationId xmlns:p14="http://schemas.microsoft.com/office/powerpoint/2010/main" val="244185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living creature—thousands of colonies of tiny coral polyps calcifying limestone to form hard outer shells, closely related to jellyfish</a:t>
            </a:r>
          </a:p>
          <a:p>
            <a:endParaRPr lang="en-US" sz="1200" dirty="0"/>
          </a:p>
          <a:p>
            <a:r>
              <a:rPr lang="en-US" sz="1200" dirty="0"/>
              <a:t>Home to 25% of the world’s marine life</a:t>
            </a:r>
          </a:p>
          <a:p>
            <a:endParaRPr lang="en-US" sz="1200" dirty="0"/>
          </a:p>
          <a:p>
            <a:r>
              <a:rPr lang="en-US" sz="1200" dirty="0"/>
              <a:t>Helps direct the course of evolution in the ocean—species can only survive on certain coral colors/compositions, meaning if you destroy the corals you destroy the animals that call them home</a:t>
            </a:r>
          </a:p>
          <a:p>
            <a:endParaRPr lang="en-US" sz="1200" dirty="0"/>
          </a:p>
          <a:p>
            <a:r>
              <a:rPr lang="en-US" sz="1200" dirty="0"/>
              <a:t>Coral reef plants and animals are important sources of new medicines being developed to treat cancer, arthritis, human bacterial infections, Alzheimer’s disease, heart disease, viruses, and other diseases. (Source: NOAA)</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2</a:t>
            </a:fld>
            <a:endParaRPr lang="en-US"/>
          </a:p>
        </p:txBody>
      </p:sp>
    </p:spTree>
    <p:extLst>
      <p:ext uri="{BB962C8B-B14F-4D97-AF65-F5344CB8AC3E}">
        <p14:creationId xmlns:p14="http://schemas.microsoft.com/office/powerpoint/2010/main" val="188431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latin typeface="Segoe UI Light" panose="020B0502040204020203" pitchFamily="34" charset="0"/>
                <a:cs typeface="Segoe UI Light" panose="020B0502040204020203" pitchFamily="34" charset="0"/>
              </a:rPr>
              <a:t>93% of climate change heat is absorbed by the ocean—the ocean is a giant calorimeter, meaning it absorbs heat quite well. Water is often used as a standard to measure energy output because it is so good at absorbing ambient heat</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Coral reefs require specific pH ranges—outside of these ranges, they will be poisoned. As the temperature of water changes, so does its </a:t>
            </a:r>
            <a:r>
              <a:rPr lang="en-US" dirty="0" err="1">
                <a:solidFill>
                  <a:schemeClr val="bg1"/>
                </a:solidFill>
                <a:latin typeface="Segoe UI Light" panose="020B0502040204020203" pitchFamily="34" charset="0"/>
                <a:cs typeface="Segoe UI Light" panose="020B0502040204020203" pitchFamily="34" charset="0"/>
              </a:rPr>
              <a:t>pH.</a:t>
            </a:r>
            <a:r>
              <a:rPr lang="en-US" dirty="0">
                <a:solidFill>
                  <a:schemeClr val="bg1"/>
                </a:solidFill>
                <a:latin typeface="Segoe UI Light" panose="020B0502040204020203" pitchFamily="34" charset="0"/>
                <a:cs typeface="Segoe UI Light" panose="020B0502040204020203" pitchFamily="34" charset="0"/>
              </a:rPr>
              <a:t> </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Support 25% of all marine life, despite covering only 1% of the ocean floor. This is due to the fact that they stretch upwards significantly and also group together over great swathes of the ocean floor, which is conducive for ocean life</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60% of the world’s reefs are threatened by human activity—destructive fishing (dynamite, cyanide), careless tourism, pollution, coral mining, sedimentation/erosion, climate change</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99% of the world’s reefs are projected to experience bleaching in the next few decades</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3</a:t>
            </a:fld>
            <a:endParaRPr lang="en-US"/>
          </a:p>
        </p:txBody>
      </p:sp>
    </p:spTree>
    <p:extLst>
      <p:ext uri="{BB962C8B-B14F-4D97-AF65-F5344CB8AC3E}">
        <p14:creationId xmlns:p14="http://schemas.microsoft.com/office/powerpoint/2010/main" val="1773103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Segoe UI Light" panose="020B0502040204020203" pitchFamily="34" charset="0"/>
                <a:cs typeface="Segoe UI Light" panose="020B0502040204020203" pitchFamily="34" charset="0"/>
              </a:rPr>
              <a:t>A central hub for real-time data from the National Oceanic and Atmospheric Administration</a:t>
            </a:r>
          </a:p>
          <a:p>
            <a:endParaRPr lang="en-US" dirty="0"/>
          </a:p>
          <a:p>
            <a:r>
              <a:rPr lang="en-US" dirty="0">
                <a:solidFill>
                  <a:schemeClr val="bg1"/>
                </a:solidFill>
                <a:latin typeface="Segoe UI Light" panose="020B0502040204020203" pitchFamily="34" charset="0"/>
                <a:cs typeface="Segoe UI Light" panose="020B0502040204020203" pitchFamily="34" charset="0"/>
              </a:rPr>
              <a:t>A tool for scientists to monitor reef stress around the world and compare world conditions to world bleaching percentages</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An interactive and engaging way to encourage interest in protecting one of Earth’s most important and beautiful resources</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Continuous monitoring of sea surface temperature at global scales provides researchers and stakeholders with tools to understand and better manage the complex interactions leading to coral bleaching. When bleaching conditions occur, these tools can be used to trigger bleaching response plans and support appropriate management decisions.</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5</a:t>
            </a:fld>
            <a:endParaRPr lang="en-US"/>
          </a:p>
        </p:txBody>
      </p:sp>
    </p:spTree>
    <p:extLst>
      <p:ext uri="{BB962C8B-B14F-4D97-AF65-F5344CB8AC3E}">
        <p14:creationId xmlns:p14="http://schemas.microsoft.com/office/powerpoint/2010/main" val="2852810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Coded 100% in Python</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Modules used:</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PIL (Python Image Library) for analysis of NOAA maps, which are of reasonable size but low complexity</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MATPLOTLIB and </a:t>
            </a:r>
            <a:r>
              <a:rPr lang="en-US" dirty="0" err="1">
                <a:solidFill>
                  <a:schemeClr val="bg1"/>
                </a:solidFill>
                <a:latin typeface="Segoe UI Light" panose="020B0502040204020203" pitchFamily="34" charset="0"/>
                <a:cs typeface="Segoe UI Light" panose="020B0502040204020203" pitchFamily="34" charset="0"/>
              </a:rPr>
              <a:t>PyRoot</a:t>
            </a:r>
            <a:r>
              <a:rPr lang="en-US" dirty="0">
                <a:solidFill>
                  <a:schemeClr val="bg1"/>
                </a:solidFill>
                <a:latin typeface="Segoe UI Light" panose="020B0502040204020203" pitchFamily="34" charset="0"/>
                <a:cs typeface="Segoe UI Light" panose="020B0502040204020203" pitchFamily="34" charset="0"/>
              </a:rPr>
              <a:t> for graphing—</a:t>
            </a:r>
            <a:r>
              <a:rPr lang="en-US" dirty="0" err="1">
                <a:solidFill>
                  <a:schemeClr val="bg1"/>
                </a:solidFill>
                <a:latin typeface="Segoe UI Light" panose="020B0502040204020203" pitchFamily="34" charset="0"/>
                <a:cs typeface="Segoe UI Light" panose="020B0502040204020203" pitchFamily="34" charset="0"/>
              </a:rPr>
              <a:t>PyRoot</a:t>
            </a:r>
            <a:r>
              <a:rPr lang="en-US" dirty="0">
                <a:solidFill>
                  <a:schemeClr val="bg1"/>
                </a:solidFill>
                <a:latin typeface="Segoe UI Light" panose="020B0502040204020203" pitchFamily="34" charset="0"/>
                <a:cs typeface="Segoe UI Light" panose="020B0502040204020203" pitchFamily="34" charset="0"/>
              </a:rPr>
              <a:t> is developed by CERN for particle physics research and thus is quite adept at handling massive datasets in </a:t>
            </a:r>
            <a:r>
              <a:rPr lang="en-US" dirty="0" err="1">
                <a:solidFill>
                  <a:schemeClr val="bg1"/>
                </a:solidFill>
                <a:latin typeface="Segoe UI Light" panose="020B0502040204020203" pitchFamily="34" charset="0"/>
                <a:cs typeface="Segoe UI Light" panose="020B0502040204020203" pitchFamily="34" charset="0"/>
              </a:rPr>
              <a:t>realtime</a:t>
            </a:r>
            <a:endParaRPr lang="en-US" dirty="0">
              <a:solidFill>
                <a:schemeClr val="bg1"/>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en-US" dirty="0" err="1">
                <a:solidFill>
                  <a:schemeClr val="bg1"/>
                </a:solidFill>
                <a:latin typeface="Segoe UI Light" panose="020B0502040204020203" pitchFamily="34" charset="0"/>
                <a:cs typeface="Segoe UI Light" panose="020B0502040204020203" pitchFamily="34" charset="0"/>
              </a:rPr>
              <a:t>Tkinter</a:t>
            </a:r>
            <a:r>
              <a:rPr lang="en-US" dirty="0">
                <a:solidFill>
                  <a:schemeClr val="bg1"/>
                </a:solidFill>
                <a:latin typeface="Segoe UI Light" panose="020B0502040204020203" pitchFamily="34" charset="0"/>
                <a:cs typeface="Segoe UI Light" panose="020B0502040204020203" pitchFamily="34" charset="0"/>
              </a:rPr>
              <a:t> for GUI interactions—easy but versatile</a:t>
            </a:r>
          </a:p>
          <a:p>
            <a:pPr marL="742950" lvl="1" indent="-285750">
              <a:buFont typeface="Arial" panose="020B0604020202020204" pitchFamily="34" charset="0"/>
              <a:buChar char="•"/>
            </a:pPr>
            <a:r>
              <a:rPr lang="en-US" dirty="0" err="1">
                <a:solidFill>
                  <a:schemeClr val="bg1"/>
                </a:solidFill>
                <a:latin typeface="Segoe UI Light" panose="020B0502040204020203" pitchFamily="34" charset="0"/>
                <a:cs typeface="Segoe UI Light" panose="020B0502040204020203" pitchFamily="34" charset="0"/>
              </a:rPr>
              <a:t>Urllib</a:t>
            </a:r>
            <a:r>
              <a:rPr lang="en-US" dirty="0">
                <a:solidFill>
                  <a:schemeClr val="bg1"/>
                </a:solidFill>
                <a:latin typeface="Segoe UI Light" panose="020B0502040204020203" pitchFamily="34" charset="0"/>
                <a:cs typeface="Segoe UI Light" panose="020B0502040204020203" pitchFamily="34" charset="0"/>
              </a:rPr>
              <a:t>/</a:t>
            </a:r>
            <a:r>
              <a:rPr lang="en-US" dirty="0" err="1">
                <a:solidFill>
                  <a:schemeClr val="bg1"/>
                </a:solidFill>
                <a:latin typeface="Segoe UI Light" panose="020B0502040204020203" pitchFamily="34" charset="0"/>
                <a:cs typeface="Segoe UI Light" panose="020B0502040204020203" pitchFamily="34" charset="0"/>
              </a:rPr>
              <a:t>BeautifulSoup</a:t>
            </a:r>
            <a:r>
              <a:rPr lang="en-US" dirty="0">
                <a:solidFill>
                  <a:schemeClr val="bg1"/>
                </a:solidFill>
                <a:latin typeface="Segoe UI Light" panose="020B0502040204020203" pitchFamily="34" charset="0"/>
                <a:cs typeface="Segoe UI Light" panose="020B0502040204020203" pitchFamily="34" charset="0"/>
              </a:rPr>
              <a:t> for image and information scraping from various webpages, mostly NOAA and NASA</a:t>
            </a:r>
          </a:p>
          <a:p>
            <a:pPr lvl="1"/>
            <a:endParaRPr lang="en-US"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Why Python?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Extremely versatile, with many premade libraries and modules. Easy custom dataset integration. Dynamic variable typing</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Easy GUI framework—</a:t>
            </a:r>
            <a:r>
              <a:rPr lang="en-US" dirty="0" err="1">
                <a:solidFill>
                  <a:schemeClr val="bg1"/>
                </a:solidFill>
                <a:latin typeface="Segoe UI Light" panose="020B0502040204020203" pitchFamily="34" charset="0"/>
                <a:cs typeface="Segoe UI Light" panose="020B0502040204020203" pitchFamily="34" charset="0"/>
              </a:rPr>
              <a:t>Tkinter</a:t>
            </a:r>
            <a:r>
              <a:rPr lang="en-US" dirty="0">
                <a:solidFill>
                  <a:schemeClr val="bg1"/>
                </a:solidFill>
                <a:latin typeface="Segoe UI Light" panose="020B0502040204020203" pitchFamily="34" charset="0"/>
                <a:cs typeface="Segoe UI Light" panose="020B0502040204020203" pitchFamily="34" charset="0"/>
              </a:rPr>
              <a:t> </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Easier to allow newcomers to create additional functions for the software (due to readability of existing code)</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6</a:t>
            </a:fld>
            <a:endParaRPr lang="en-US"/>
          </a:p>
        </p:txBody>
      </p:sp>
    </p:spTree>
    <p:extLst>
      <p:ext uri="{BB962C8B-B14F-4D97-AF65-F5344CB8AC3E}">
        <p14:creationId xmlns:p14="http://schemas.microsoft.com/office/powerpoint/2010/main" val="145937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Every day the NOAA puts out datasets and maps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Gathered from satellites, boats, and ground monitoring stations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Also in collaboration with NASA’s GFS and </a:t>
            </a:r>
            <a:r>
              <a:rPr lang="en-US" dirty="0" err="1">
                <a:solidFill>
                  <a:schemeClr val="bg1"/>
                </a:solidFill>
                <a:latin typeface="Segoe UI Light" panose="020B0502040204020203" pitchFamily="34" charset="0"/>
                <a:cs typeface="Segoe UI Light" panose="020B0502040204020203" pitchFamily="34" charset="0"/>
              </a:rPr>
              <a:t>EarthWatch</a:t>
            </a:r>
            <a:r>
              <a:rPr lang="en-US" dirty="0">
                <a:solidFill>
                  <a:schemeClr val="bg1"/>
                </a:solidFill>
                <a:latin typeface="Segoe UI Light" panose="020B0502040204020203" pitchFamily="34" charset="0"/>
                <a:cs typeface="Segoe UI Light" panose="020B0502040204020203" pitchFamily="34" charset="0"/>
              </a:rPr>
              <a:t> systems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CORAL groups all these maps in one location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Provides easy accessibility and interpretation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Colorful and easy-to-read maps are useful for interested parties and scientists alike</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8</a:t>
            </a:fld>
            <a:endParaRPr lang="en-US"/>
          </a:p>
        </p:txBody>
      </p:sp>
    </p:spTree>
    <p:extLst>
      <p:ext uri="{BB962C8B-B14F-4D97-AF65-F5344CB8AC3E}">
        <p14:creationId xmlns:p14="http://schemas.microsoft.com/office/powerpoint/2010/main" val="885849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Keeps track of EVERYTHING</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Percentage of coral reef  bleaching worldwide</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Percentage of coral reefs worldwide on bleaching alert status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Estimations of pH in 50kmx50km strips of ocean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Ocean temperatures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Graphs all over time</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Provides integrated tools to compare any variable to the other and manipulate the datasets in anyway (with the exception of changing the contents)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This feature will be constantly under development as more and more information comes in from the NOAA</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9</a:t>
            </a:fld>
            <a:endParaRPr lang="en-US"/>
          </a:p>
        </p:txBody>
      </p:sp>
    </p:spTree>
    <p:extLst>
      <p:ext uri="{BB962C8B-B14F-4D97-AF65-F5344CB8AC3E}">
        <p14:creationId xmlns:p14="http://schemas.microsoft.com/office/powerpoint/2010/main" val="3512113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Datasets are organized like thus: </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[individual, (data, bunches), identifier]</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Individual</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timestamp that the program analyzed the data, this gives each element in the dataset a unique attribute and helps protect against confusing Python list methods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Data bunches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data is stored in the middle section, usually as decimals representing some sort of percentage</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Identifier</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program’s estimation of the date the NOAA gathered the data, in the form of (</a:t>
            </a:r>
            <a:r>
              <a:rPr lang="en-US" dirty="0" err="1">
                <a:solidFill>
                  <a:schemeClr val="bg1"/>
                </a:solidFill>
                <a:latin typeface="Segoe UI Light" panose="020B0502040204020203" pitchFamily="34" charset="0"/>
                <a:cs typeface="Segoe UI Light" panose="020B0502040204020203" pitchFamily="34" charset="0"/>
              </a:rPr>
              <a:t>day_of_the_year.year</a:t>
            </a:r>
            <a:r>
              <a:rPr lang="en-US" dirty="0">
                <a:solidFill>
                  <a:schemeClr val="bg1"/>
                </a:solidFill>
                <a:latin typeface="Segoe UI Light" panose="020B0502040204020203" pitchFamily="34" charset="0"/>
                <a:cs typeface="Segoe UI Light" panose="020B0502040204020203" pitchFamily="34" charset="0"/>
              </a:rPr>
              <a:t>) ex: 167.2017</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10</a:t>
            </a:fld>
            <a:endParaRPr lang="en-US"/>
          </a:p>
        </p:txBody>
      </p:sp>
    </p:spTree>
    <p:extLst>
      <p:ext uri="{BB962C8B-B14F-4D97-AF65-F5344CB8AC3E}">
        <p14:creationId xmlns:p14="http://schemas.microsoft.com/office/powerpoint/2010/main" val="143357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rPr>
              <a:t>Also provides less-scientifically-important data and statistics</a:t>
            </a:r>
          </a:p>
          <a:p>
            <a:pPr marL="742950" lvl="1" indent="-285750">
              <a:buFont typeface="Arial" panose="020B0604020202020204" pitchFamily="34" charset="0"/>
              <a:buChar char="•"/>
            </a:pPr>
            <a:r>
              <a:rPr lang="en-US" dirty="0">
                <a:solidFill>
                  <a:schemeClr val="bg1"/>
                </a:solidFill>
              </a:rPr>
              <a:t>Not for studies but to engage people who download the program to learn more about reef bleaching</a:t>
            </a:r>
          </a:p>
          <a:p>
            <a:pPr marL="742950" lvl="1" indent="-285750">
              <a:buFont typeface="Arial" panose="020B0604020202020204" pitchFamily="34" charset="0"/>
              <a:buChar char="•"/>
            </a:pPr>
            <a:r>
              <a:rPr lang="en-US" dirty="0">
                <a:solidFill>
                  <a:schemeClr val="bg1"/>
                </a:solidFill>
              </a:rPr>
              <a:t>Non-scientists will also be kept update on global ocean CO2 ppm, pH flux, bleaching percentages, </a:t>
            </a:r>
            <a:r>
              <a:rPr lang="en-US" dirty="0" err="1">
                <a:solidFill>
                  <a:schemeClr val="bg1"/>
                </a:solidFill>
              </a:rPr>
              <a:t>etc</a:t>
            </a:r>
            <a:r>
              <a:rPr lang="en-US" dirty="0">
                <a:solidFill>
                  <a:schemeClr val="bg1"/>
                </a:solidFill>
              </a:rPr>
              <a:t>, but in a less data raw format</a:t>
            </a:r>
          </a:p>
          <a:p>
            <a:pPr marL="285750" indent="-285750">
              <a:buFont typeface="Arial" panose="020B0604020202020204" pitchFamily="34" charset="0"/>
              <a:buChar char="•"/>
            </a:pPr>
            <a:r>
              <a:rPr lang="en-US" dirty="0">
                <a:solidFill>
                  <a:schemeClr val="bg1"/>
                </a:solidFill>
              </a:rPr>
              <a:t>Provides opportunity for interested people to contribute</a:t>
            </a:r>
          </a:p>
          <a:p>
            <a:pPr marL="742950" lvl="1" indent="-285750">
              <a:buFont typeface="Arial" panose="020B0604020202020204" pitchFamily="34" charset="0"/>
              <a:buChar char="•"/>
            </a:pPr>
            <a:r>
              <a:rPr lang="en-US" dirty="0">
                <a:solidFill>
                  <a:schemeClr val="bg1"/>
                </a:solidFill>
              </a:rPr>
              <a:t>In the future, CORAL will be able to sync datasets from thousands of computers to provide millions of data points for scientists regarding temperature/pH changes vs bleaching all around the world, something no single computer can accomplish</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11</a:t>
            </a:fld>
            <a:endParaRPr lang="en-US"/>
          </a:p>
        </p:txBody>
      </p:sp>
    </p:spTree>
    <p:extLst>
      <p:ext uri="{BB962C8B-B14F-4D97-AF65-F5344CB8AC3E}">
        <p14:creationId xmlns:p14="http://schemas.microsoft.com/office/powerpoint/2010/main" val="2038582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D848-8C39-4C26-B584-44690FC741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587B5-FF30-4648-A53A-C97A280794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9ED8EC-F954-4060-89A8-8FE161BE3E78}"/>
              </a:ext>
            </a:extLst>
          </p:cNvPr>
          <p:cNvSpPr>
            <a:spLocks noGrp="1"/>
          </p:cNvSpPr>
          <p:nvPr>
            <p:ph type="dt" sz="half" idx="10"/>
          </p:nvPr>
        </p:nvSpPr>
        <p:spPr/>
        <p:txBody>
          <a:bodyPr/>
          <a:lstStyle/>
          <a:p>
            <a:fld id="{13012672-ECD5-4F2A-853E-D2080F4F18FE}" type="datetimeFigureOut">
              <a:rPr lang="en-US" smtClean="0"/>
              <a:t>7/17/2017</a:t>
            </a:fld>
            <a:endParaRPr lang="en-US"/>
          </a:p>
        </p:txBody>
      </p:sp>
      <p:sp>
        <p:nvSpPr>
          <p:cNvPr id="5" name="Footer Placeholder 4">
            <a:extLst>
              <a:ext uri="{FF2B5EF4-FFF2-40B4-BE49-F238E27FC236}">
                <a16:creationId xmlns:a16="http://schemas.microsoft.com/office/drawing/2014/main" id="{9C16BBDB-F7FC-4FDE-8417-69573FB3A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ADD4AC-5AFA-462E-810A-A13FDC60D59B}"/>
              </a:ext>
            </a:extLst>
          </p:cNvPr>
          <p:cNvSpPr>
            <a:spLocks noGrp="1"/>
          </p:cNvSpPr>
          <p:nvPr>
            <p:ph type="sldNum" sz="quarter" idx="12"/>
          </p:nvPr>
        </p:nvSpPr>
        <p:spPr/>
        <p:txBody>
          <a:bodyPr/>
          <a:lstStyle/>
          <a:p>
            <a:fld id="{8C2B29C5-2D71-4B2C-AFDE-EAD2A2FB41FE}" type="slidenum">
              <a:rPr lang="en-US" smtClean="0"/>
              <a:t>‹#›</a:t>
            </a:fld>
            <a:endParaRPr lang="en-US"/>
          </a:p>
        </p:txBody>
      </p:sp>
    </p:spTree>
    <p:extLst>
      <p:ext uri="{BB962C8B-B14F-4D97-AF65-F5344CB8AC3E}">
        <p14:creationId xmlns:p14="http://schemas.microsoft.com/office/powerpoint/2010/main" val="136863994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D5A9-55FB-497D-BE9D-8CF8E9AA2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F08D68-5C57-4371-8DC9-CD07B6810E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4EFAD-B49E-48EF-86B5-18E59B11D048}"/>
              </a:ext>
            </a:extLst>
          </p:cNvPr>
          <p:cNvSpPr>
            <a:spLocks noGrp="1"/>
          </p:cNvSpPr>
          <p:nvPr>
            <p:ph type="dt" sz="half" idx="10"/>
          </p:nvPr>
        </p:nvSpPr>
        <p:spPr/>
        <p:txBody>
          <a:bodyPr/>
          <a:lstStyle/>
          <a:p>
            <a:fld id="{1522D255-5CDD-47D0-96C8-3ED36197F1F9}" type="datetimeFigureOut">
              <a:rPr lang="en-US" smtClean="0"/>
              <a:t>7/17/2017</a:t>
            </a:fld>
            <a:endParaRPr lang="en-US"/>
          </a:p>
        </p:txBody>
      </p:sp>
      <p:sp>
        <p:nvSpPr>
          <p:cNvPr id="5" name="Footer Placeholder 4">
            <a:extLst>
              <a:ext uri="{FF2B5EF4-FFF2-40B4-BE49-F238E27FC236}">
                <a16:creationId xmlns:a16="http://schemas.microsoft.com/office/drawing/2014/main" id="{6B940EE1-4053-4028-A333-DF71EFEFA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2BD5D-21C4-40C8-911E-0B1B53DECBF5}"/>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7894765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CBD69F-625C-4A82-A7ED-6ED24EF918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34D8CA-DFA4-4867-AA92-21E67A46FC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D3CE-3BF9-4454-9516-36404ECBBCD9}"/>
              </a:ext>
            </a:extLst>
          </p:cNvPr>
          <p:cNvSpPr>
            <a:spLocks noGrp="1"/>
          </p:cNvSpPr>
          <p:nvPr>
            <p:ph type="dt" sz="half" idx="10"/>
          </p:nvPr>
        </p:nvSpPr>
        <p:spPr/>
        <p:txBody>
          <a:bodyPr/>
          <a:lstStyle/>
          <a:p>
            <a:fld id="{1522D255-5CDD-47D0-96C8-3ED36197F1F9}" type="datetimeFigureOut">
              <a:rPr lang="en-US" smtClean="0"/>
              <a:t>7/17/2017</a:t>
            </a:fld>
            <a:endParaRPr lang="en-US"/>
          </a:p>
        </p:txBody>
      </p:sp>
      <p:sp>
        <p:nvSpPr>
          <p:cNvPr id="5" name="Footer Placeholder 4">
            <a:extLst>
              <a:ext uri="{FF2B5EF4-FFF2-40B4-BE49-F238E27FC236}">
                <a16:creationId xmlns:a16="http://schemas.microsoft.com/office/drawing/2014/main" id="{0396B002-3789-4764-9CF6-D0A750B41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91FBE-3D70-43E5-BE83-D66A8C6A9380}"/>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6869126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EE2D-0666-48B3-9FE0-4E223634D5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C80B5-0BDE-401F-9625-1237E94F0F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C3F15-29C0-42D3-B925-A63457BB1385}"/>
              </a:ext>
            </a:extLst>
          </p:cNvPr>
          <p:cNvSpPr>
            <a:spLocks noGrp="1"/>
          </p:cNvSpPr>
          <p:nvPr>
            <p:ph type="dt" sz="half" idx="10"/>
          </p:nvPr>
        </p:nvSpPr>
        <p:spPr/>
        <p:txBody>
          <a:bodyPr/>
          <a:lstStyle/>
          <a:p>
            <a:fld id="{1522D255-5CDD-47D0-96C8-3ED36197F1F9}" type="datetimeFigureOut">
              <a:rPr lang="en-US" smtClean="0"/>
              <a:t>7/17/2017</a:t>
            </a:fld>
            <a:endParaRPr lang="en-US"/>
          </a:p>
        </p:txBody>
      </p:sp>
      <p:sp>
        <p:nvSpPr>
          <p:cNvPr id="5" name="Footer Placeholder 4">
            <a:extLst>
              <a:ext uri="{FF2B5EF4-FFF2-40B4-BE49-F238E27FC236}">
                <a16:creationId xmlns:a16="http://schemas.microsoft.com/office/drawing/2014/main" id="{CDDE6D29-2634-49C6-9BAD-1F20F252F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C5475-7ADF-48FB-B28C-99183602E429}"/>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5835533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D6E1-B9A0-4E9B-9025-F4B259F2AD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092E3F-9856-492F-B140-36F6B46580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350AFBC-1FA5-42E0-9E8C-56D7CEBFE7E6}"/>
              </a:ext>
            </a:extLst>
          </p:cNvPr>
          <p:cNvSpPr>
            <a:spLocks noGrp="1"/>
          </p:cNvSpPr>
          <p:nvPr>
            <p:ph type="dt" sz="half" idx="10"/>
          </p:nvPr>
        </p:nvSpPr>
        <p:spPr/>
        <p:txBody>
          <a:bodyPr/>
          <a:lstStyle/>
          <a:p>
            <a:fld id="{1522D255-5CDD-47D0-96C8-3ED36197F1F9}" type="datetimeFigureOut">
              <a:rPr lang="en-US" smtClean="0"/>
              <a:t>7/17/2017</a:t>
            </a:fld>
            <a:endParaRPr lang="en-US"/>
          </a:p>
        </p:txBody>
      </p:sp>
      <p:sp>
        <p:nvSpPr>
          <p:cNvPr id="5" name="Footer Placeholder 4">
            <a:extLst>
              <a:ext uri="{FF2B5EF4-FFF2-40B4-BE49-F238E27FC236}">
                <a16:creationId xmlns:a16="http://schemas.microsoft.com/office/drawing/2014/main" id="{277FBEA0-EF09-4BA2-880C-DC86D536E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BE1DF-5023-4EA9-B127-B5B2F3F5711D}"/>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5235205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28F20-07FC-472A-8114-A771DE54AD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C31CA0-210D-44FB-89FC-CE8EEF33F7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1BED9E-75A1-4576-A722-98EFAC8C92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6652D0-8046-42C5-B980-6FA1B4349A04}"/>
              </a:ext>
            </a:extLst>
          </p:cNvPr>
          <p:cNvSpPr>
            <a:spLocks noGrp="1"/>
          </p:cNvSpPr>
          <p:nvPr>
            <p:ph type="dt" sz="half" idx="10"/>
          </p:nvPr>
        </p:nvSpPr>
        <p:spPr/>
        <p:txBody>
          <a:bodyPr/>
          <a:lstStyle/>
          <a:p>
            <a:fld id="{1522D255-5CDD-47D0-96C8-3ED36197F1F9}" type="datetimeFigureOut">
              <a:rPr lang="en-US" smtClean="0"/>
              <a:t>7/17/2017</a:t>
            </a:fld>
            <a:endParaRPr lang="en-US"/>
          </a:p>
        </p:txBody>
      </p:sp>
      <p:sp>
        <p:nvSpPr>
          <p:cNvPr id="6" name="Footer Placeholder 5">
            <a:extLst>
              <a:ext uri="{FF2B5EF4-FFF2-40B4-BE49-F238E27FC236}">
                <a16:creationId xmlns:a16="http://schemas.microsoft.com/office/drawing/2014/main" id="{48715735-CE84-43DD-B2BC-3138C17845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F5F56-ACAD-4A81-A76D-F1CF50D61C1A}"/>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9680557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44EF-2F3A-4106-9190-474C061019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62662C-EEC9-4F9C-B847-0B130FDCE8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6CC2BC-A7AB-48A9-A19D-982A8B71BC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1F520E-E456-4443-88FF-F602EF4796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82F54F4-B78A-4303-B005-CB632A9D0F9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B8EB20-5011-4EFF-9461-BC4D8E222BA9}"/>
              </a:ext>
            </a:extLst>
          </p:cNvPr>
          <p:cNvSpPr>
            <a:spLocks noGrp="1"/>
          </p:cNvSpPr>
          <p:nvPr>
            <p:ph type="dt" sz="half" idx="10"/>
          </p:nvPr>
        </p:nvSpPr>
        <p:spPr/>
        <p:txBody>
          <a:bodyPr/>
          <a:lstStyle/>
          <a:p>
            <a:fld id="{1522D255-5CDD-47D0-96C8-3ED36197F1F9}" type="datetimeFigureOut">
              <a:rPr lang="en-US" smtClean="0"/>
              <a:t>7/17/2017</a:t>
            </a:fld>
            <a:endParaRPr lang="en-US"/>
          </a:p>
        </p:txBody>
      </p:sp>
      <p:sp>
        <p:nvSpPr>
          <p:cNvPr id="8" name="Footer Placeholder 7">
            <a:extLst>
              <a:ext uri="{FF2B5EF4-FFF2-40B4-BE49-F238E27FC236}">
                <a16:creationId xmlns:a16="http://schemas.microsoft.com/office/drawing/2014/main" id="{54C5B3D0-1F57-4F3A-A3C3-F61759834D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4CF0DE-BF16-4D2D-91EC-3E8F99368AFB}"/>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3940565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180A8-B0C4-4B5B-B0FA-9BB262AA5D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C8B6D2-9C27-4806-BF7D-1143FE7C7642}"/>
              </a:ext>
            </a:extLst>
          </p:cNvPr>
          <p:cNvSpPr>
            <a:spLocks noGrp="1"/>
          </p:cNvSpPr>
          <p:nvPr>
            <p:ph type="dt" sz="half" idx="10"/>
          </p:nvPr>
        </p:nvSpPr>
        <p:spPr/>
        <p:txBody>
          <a:bodyPr/>
          <a:lstStyle/>
          <a:p>
            <a:fld id="{1522D255-5CDD-47D0-96C8-3ED36197F1F9}" type="datetimeFigureOut">
              <a:rPr lang="en-US" smtClean="0"/>
              <a:t>7/17/2017</a:t>
            </a:fld>
            <a:endParaRPr lang="en-US"/>
          </a:p>
        </p:txBody>
      </p:sp>
      <p:sp>
        <p:nvSpPr>
          <p:cNvPr id="4" name="Footer Placeholder 3">
            <a:extLst>
              <a:ext uri="{FF2B5EF4-FFF2-40B4-BE49-F238E27FC236}">
                <a16:creationId xmlns:a16="http://schemas.microsoft.com/office/drawing/2014/main" id="{7305A42D-15B5-4B2A-9F6B-FFC8D9B9A3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8785CD-28C5-4399-8D26-57625F4A5C2F}"/>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9283342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AF7F5-1A60-4F90-9DD7-6858C9A7F5E6}"/>
              </a:ext>
            </a:extLst>
          </p:cNvPr>
          <p:cNvSpPr>
            <a:spLocks noGrp="1"/>
          </p:cNvSpPr>
          <p:nvPr>
            <p:ph type="dt" sz="half" idx="10"/>
          </p:nvPr>
        </p:nvSpPr>
        <p:spPr/>
        <p:txBody>
          <a:bodyPr/>
          <a:lstStyle/>
          <a:p>
            <a:fld id="{1522D255-5CDD-47D0-96C8-3ED36197F1F9}" type="datetimeFigureOut">
              <a:rPr lang="en-US" smtClean="0"/>
              <a:t>7/17/2017</a:t>
            </a:fld>
            <a:endParaRPr lang="en-US"/>
          </a:p>
        </p:txBody>
      </p:sp>
      <p:sp>
        <p:nvSpPr>
          <p:cNvPr id="3" name="Footer Placeholder 2">
            <a:extLst>
              <a:ext uri="{FF2B5EF4-FFF2-40B4-BE49-F238E27FC236}">
                <a16:creationId xmlns:a16="http://schemas.microsoft.com/office/drawing/2014/main" id="{2717D154-510E-478F-B68B-B829E3345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30C4F8-10AB-4FA5-8FB0-5E03DCC6597C}"/>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2272424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F78E-8FC1-437D-9281-88913140C3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BA315C-A0F4-4C41-8D12-2DA62DFD35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A4E185-7FA9-4846-A628-319B14149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AF6EB0-E816-4BE8-9E9E-813CCFEC4E37}"/>
              </a:ext>
            </a:extLst>
          </p:cNvPr>
          <p:cNvSpPr>
            <a:spLocks noGrp="1"/>
          </p:cNvSpPr>
          <p:nvPr>
            <p:ph type="dt" sz="half" idx="10"/>
          </p:nvPr>
        </p:nvSpPr>
        <p:spPr/>
        <p:txBody>
          <a:bodyPr/>
          <a:lstStyle/>
          <a:p>
            <a:fld id="{1522D255-5CDD-47D0-96C8-3ED36197F1F9}" type="datetimeFigureOut">
              <a:rPr lang="en-US" smtClean="0"/>
              <a:t>7/17/2017</a:t>
            </a:fld>
            <a:endParaRPr lang="en-US"/>
          </a:p>
        </p:txBody>
      </p:sp>
      <p:sp>
        <p:nvSpPr>
          <p:cNvPr id="6" name="Footer Placeholder 5">
            <a:extLst>
              <a:ext uri="{FF2B5EF4-FFF2-40B4-BE49-F238E27FC236}">
                <a16:creationId xmlns:a16="http://schemas.microsoft.com/office/drawing/2014/main" id="{9AFD660D-1ACD-40C1-A097-0B8CC96D1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982B79-7F84-4195-84D5-7668A15BA352}"/>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505259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C774D-4B27-4CCB-8194-14B743808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ACC5B4-BE71-4C85-AFF3-B42A1E379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A9641E-4D90-430F-90C4-3917CAC47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DA7629-2072-4B6C-A961-36B4973A7B1C}"/>
              </a:ext>
            </a:extLst>
          </p:cNvPr>
          <p:cNvSpPr>
            <a:spLocks noGrp="1"/>
          </p:cNvSpPr>
          <p:nvPr>
            <p:ph type="dt" sz="half" idx="10"/>
          </p:nvPr>
        </p:nvSpPr>
        <p:spPr/>
        <p:txBody>
          <a:bodyPr/>
          <a:lstStyle/>
          <a:p>
            <a:fld id="{1522D255-5CDD-47D0-96C8-3ED36197F1F9}" type="datetimeFigureOut">
              <a:rPr lang="en-US" smtClean="0"/>
              <a:t>7/17/2017</a:t>
            </a:fld>
            <a:endParaRPr lang="en-US"/>
          </a:p>
        </p:txBody>
      </p:sp>
      <p:sp>
        <p:nvSpPr>
          <p:cNvPr id="6" name="Footer Placeholder 5">
            <a:extLst>
              <a:ext uri="{FF2B5EF4-FFF2-40B4-BE49-F238E27FC236}">
                <a16:creationId xmlns:a16="http://schemas.microsoft.com/office/drawing/2014/main" id="{56989370-632E-442F-B71E-DC869BA557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3CA51-265F-4F84-B20B-9AAF3B12B013}"/>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11780273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A21351-2424-4FCE-92D2-1FB045FF41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C0C45E-4720-40CA-9A32-CA9E8EB31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B54D7-A769-4D8F-A019-5EE8E960B7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2D255-5CDD-47D0-96C8-3ED36197F1F9}" type="datetimeFigureOut">
              <a:rPr lang="en-US" smtClean="0"/>
              <a:t>7/17/2017</a:t>
            </a:fld>
            <a:endParaRPr lang="en-US"/>
          </a:p>
        </p:txBody>
      </p:sp>
      <p:sp>
        <p:nvSpPr>
          <p:cNvPr id="5" name="Footer Placeholder 4">
            <a:extLst>
              <a:ext uri="{FF2B5EF4-FFF2-40B4-BE49-F238E27FC236}">
                <a16:creationId xmlns:a16="http://schemas.microsoft.com/office/drawing/2014/main" id="{6A4CBC6A-42EE-4427-A83C-A09A7E104C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B910FD-49B1-4E31-A739-61C869EFCD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C2246-F9E9-4E67-9B89-156C6167D8F9}" type="slidenum">
              <a:rPr lang="en-US" smtClean="0"/>
              <a:t>‹#›</a:t>
            </a:fld>
            <a:endParaRPr lang="en-US"/>
          </a:p>
        </p:txBody>
      </p:sp>
    </p:spTree>
    <p:extLst>
      <p:ext uri="{BB962C8B-B14F-4D97-AF65-F5344CB8AC3E}">
        <p14:creationId xmlns:p14="http://schemas.microsoft.com/office/powerpoint/2010/main" val="22336562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4C52-C5C3-496E-AAE8-720541C4FEF3}"/>
              </a:ext>
            </a:extLst>
          </p:cNvPr>
          <p:cNvSpPr>
            <a:spLocks noGrp="1"/>
          </p:cNvSpPr>
          <p:nvPr>
            <p:ph type="ctrTitle"/>
          </p:nvPr>
        </p:nvSpPr>
        <p:spPr>
          <a:xfrm>
            <a:off x="1524000" y="2587557"/>
            <a:ext cx="9144000" cy="922406"/>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CORAL</a:t>
            </a:r>
          </a:p>
        </p:txBody>
      </p:sp>
      <p:sp>
        <p:nvSpPr>
          <p:cNvPr id="3" name="Subtitle 2">
            <a:extLst>
              <a:ext uri="{FF2B5EF4-FFF2-40B4-BE49-F238E27FC236}">
                <a16:creationId xmlns:a16="http://schemas.microsoft.com/office/drawing/2014/main" id="{9E58E478-D035-4F1D-9B57-377E5E056A77}"/>
              </a:ext>
            </a:extLst>
          </p:cNvPr>
          <p:cNvSpPr>
            <a:spLocks noGrp="1"/>
          </p:cNvSpPr>
          <p:nvPr>
            <p:ph type="subTitle" idx="1"/>
          </p:nvPr>
        </p:nvSpPr>
        <p:spPr>
          <a:xfrm>
            <a:off x="1524000" y="3602037"/>
            <a:ext cx="9144000" cy="1196206"/>
          </a:xfrm>
          <a:gradFill>
            <a:gsLst>
              <a:gs pos="10000">
                <a:srgbClr val="06171C"/>
              </a:gs>
              <a:gs pos="100000">
                <a:srgbClr val="134251"/>
              </a:gs>
              <a:gs pos="65000">
                <a:srgbClr val="134251"/>
              </a:gs>
            </a:gsLst>
            <a:lin ang="13500000" scaled="0"/>
          </a:gradFill>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A Real-time Sentry for the World’s Oceans</a:t>
            </a:r>
          </a:p>
          <a:p>
            <a:r>
              <a:rPr lang="en-US" sz="1800" dirty="0">
                <a:solidFill>
                  <a:schemeClr val="bg1"/>
                </a:solidFill>
                <a:latin typeface="Segoe UI Light" panose="020B0502040204020203" pitchFamily="34" charset="0"/>
                <a:cs typeface="Segoe UI Light" panose="020B0502040204020203" pitchFamily="34" charset="0"/>
              </a:rPr>
              <a:t>Developed by Joseph Farah in Python</a:t>
            </a:r>
          </a:p>
          <a:p>
            <a:r>
              <a:rPr lang="en-US" sz="1400" dirty="0">
                <a:solidFill>
                  <a:schemeClr val="bg1"/>
                </a:solidFill>
                <a:latin typeface="Segoe UI Light" panose="020B0502040204020203" pitchFamily="34" charset="0"/>
                <a:cs typeface="Segoe UI Light" panose="020B0502040204020203" pitchFamily="34" charset="0"/>
              </a:rPr>
              <a:t>jrfarah.github.io/coral</a:t>
            </a:r>
          </a:p>
        </p:txBody>
      </p:sp>
    </p:spTree>
    <p:extLst>
      <p:ext uri="{BB962C8B-B14F-4D97-AF65-F5344CB8AC3E}">
        <p14:creationId xmlns:p14="http://schemas.microsoft.com/office/powerpoint/2010/main" val="3159963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D54D-CD6E-46F8-9434-8A867D225227}"/>
              </a:ext>
            </a:extLst>
          </p:cNvPr>
          <p:cNvSpPr>
            <a:spLocks noGrp="1"/>
          </p:cNvSpPr>
          <p:nvPr>
            <p:ph type="title"/>
          </p:nvPr>
        </p:nvSpPr>
        <p:spPr>
          <a:xfrm>
            <a:off x="839787" y="987426"/>
            <a:ext cx="3932237" cy="559526"/>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Dataset</a:t>
            </a:r>
            <a:r>
              <a:rPr lang="en-US" dirty="0">
                <a:solidFill>
                  <a:schemeClr val="bg1"/>
                </a:solidFill>
              </a:rPr>
              <a:t> formatting</a:t>
            </a:r>
          </a:p>
        </p:txBody>
      </p:sp>
      <p:sp>
        <p:nvSpPr>
          <p:cNvPr id="4" name="Text Placeholder 3">
            <a:extLst>
              <a:ext uri="{FF2B5EF4-FFF2-40B4-BE49-F238E27FC236}">
                <a16:creationId xmlns:a16="http://schemas.microsoft.com/office/drawing/2014/main" id="{CF24CB87-26B8-4779-BA63-A88DE1A52AC8}"/>
              </a:ext>
            </a:extLst>
          </p:cNvPr>
          <p:cNvSpPr>
            <a:spLocks noGrp="1"/>
          </p:cNvSpPr>
          <p:nvPr>
            <p:ph type="body" sz="half" idx="2"/>
          </p:nvPr>
        </p:nvSpPr>
        <p:spPr>
          <a:xfrm>
            <a:off x="839788" y="2057399"/>
            <a:ext cx="3932237" cy="4090851"/>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General organizations: </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[individual, (data, bunches), identifier]</a:t>
            </a: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Individual</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Timestamp from program analysis</a:t>
            </a: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Data bunches</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Decimals representing percentages</a:t>
            </a: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Identifier</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When did the NOAA gather the data?</a:t>
            </a:r>
          </a:p>
        </p:txBody>
      </p:sp>
      <p:pic>
        <p:nvPicPr>
          <p:cNvPr id="10" name="Picture Placeholder 9" descr="A screenshot of a computer&#10;&#10;Description generated with high confidence">
            <a:extLst>
              <a:ext uri="{FF2B5EF4-FFF2-40B4-BE49-F238E27FC236}">
                <a16:creationId xmlns:a16="http://schemas.microsoft.com/office/drawing/2014/main" id="{3D724D8F-8FF8-47BD-A00D-A0B276310983}"/>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187" r="37075"/>
          <a:stretch/>
        </p:blipFill>
        <p:spPr>
          <a:xfrm>
            <a:off x="5183188" y="987425"/>
            <a:ext cx="6172200" cy="4873625"/>
          </a:xfrm>
        </p:spPr>
      </p:pic>
    </p:spTree>
    <p:extLst>
      <p:ext uri="{BB962C8B-B14F-4D97-AF65-F5344CB8AC3E}">
        <p14:creationId xmlns:p14="http://schemas.microsoft.com/office/powerpoint/2010/main" val="16459384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0C24-ED16-4D45-9030-EA6C5E5866B7}"/>
              </a:ext>
            </a:extLst>
          </p:cNvPr>
          <p:cNvSpPr>
            <a:spLocks noGrp="1"/>
          </p:cNvSpPr>
          <p:nvPr>
            <p:ph type="title"/>
          </p:nvPr>
        </p:nvSpPr>
        <p:spPr>
          <a:xfrm>
            <a:off x="839787" y="987425"/>
            <a:ext cx="3932237" cy="595603"/>
          </a:xfrm>
          <a:gradFill>
            <a:gsLst>
              <a:gs pos="10000">
                <a:srgbClr val="06171C"/>
              </a:gs>
              <a:gs pos="100000">
                <a:srgbClr val="134251"/>
              </a:gs>
              <a:gs pos="65000">
                <a:srgbClr val="134251"/>
              </a:gs>
            </a:gsLst>
            <a:lin ang="13500000" scaled="0"/>
          </a:gradFill>
        </p:spPr>
        <p:txBody>
          <a:bodyPr>
            <a:normAutofit fontScale="90000"/>
          </a:bodyPr>
          <a:lstStyle/>
          <a:p>
            <a:r>
              <a:rPr lang="en-US" dirty="0">
                <a:solidFill>
                  <a:schemeClr val="bg1"/>
                </a:solidFill>
                <a:latin typeface="Segoe UI Light" panose="020B0502040204020203" pitchFamily="34" charset="0"/>
                <a:cs typeface="Segoe UI Light" panose="020B0502040204020203" pitchFamily="34" charset="0"/>
              </a:rPr>
              <a:t>An engager for laymen</a:t>
            </a:r>
          </a:p>
        </p:txBody>
      </p:sp>
      <p:pic>
        <p:nvPicPr>
          <p:cNvPr id="6" name="Picture Placeholder 5">
            <a:extLst>
              <a:ext uri="{FF2B5EF4-FFF2-40B4-BE49-F238E27FC236}">
                <a16:creationId xmlns:a16="http://schemas.microsoft.com/office/drawing/2014/main" id="{409EED0C-50D2-4C00-8483-4561FC05222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4834" r="24834"/>
          <a:stretch>
            <a:fillRect/>
          </a:stretch>
        </p:blipFill>
        <p:spPr>
          <a:xfrm>
            <a:off x="5183188" y="987425"/>
            <a:ext cx="6172200" cy="4873625"/>
          </a:xfrm>
        </p:spPr>
      </p:pic>
      <p:sp>
        <p:nvSpPr>
          <p:cNvPr id="4" name="Text Placeholder 3">
            <a:extLst>
              <a:ext uri="{FF2B5EF4-FFF2-40B4-BE49-F238E27FC236}">
                <a16:creationId xmlns:a16="http://schemas.microsoft.com/office/drawing/2014/main" id="{54007FF8-56B6-4E71-8541-FA052B5DECAD}"/>
              </a:ext>
            </a:extLst>
          </p:cNvPr>
          <p:cNvSpPr>
            <a:spLocks noGrp="1"/>
          </p:cNvSpPr>
          <p:nvPr>
            <p:ph type="body" sz="half" idx="2"/>
          </p:nvPr>
        </p:nvSpPr>
        <p:spPr>
          <a:xfrm>
            <a:off x="839788" y="2057400"/>
            <a:ext cx="3932237" cy="4003766"/>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endParaRPr lang="en-US" sz="20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Variety of data/stats </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Do you want to learn more about reef-bleaching?</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Less data-raw</a:t>
            </a: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Contribute</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Future with data-syncing </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Thousands of participants</a:t>
            </a:r>
          </a:p>
          <a:p>
            <a:pPr marL="742950" lvl="1" indent="-285750">
              <a:buFont typeface="Arial" panose="020B0604020202020204" pitchFamily="34" charset="0"/>
              <a:buChar char="•"/>
            </a:pP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136584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25071F-AEFB-47F3-932A-F7B5EA126BF8}"/>
              </a:ext>
            </a:extLst>
          </p:cNvPr>
          <p:cNvSpPr>
            <a:spLocks noGrp="1"/>
          </p:cNvSpPr>
          <p:nvPr>
            <p:ph type="title"/>
          </p:nvPr>
        </p:nvSpPr>
        <p:spPr>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Where to go from here?</a:t>
            </a:r>
          </a:p>
        </p:txBody>
      </p:sp>
      <p:sp>
        <p:nvSpPr>
          <p:cNvPr id="6" name="Content Placeholder 5">
            <a:extLst>
              <a:ext uri="{FF2B5EF4-FFF2-40B4-BE49-F238E27FC236}">
                <a16:creationId xmlns:a16="http://schemas.microsoft.com/office/drawing/2014/main" id="{091027FC-8275-432B-8B94-A18C2C705D33}"/>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Easier correlation interface</a:t>
            </a:r>
          </a:p>
          <a:p>
            <a:r>
              <a:rPr lang="en-US" dirty="0">
                <a:solidFill>
                  <a:schemeClr val="bg1"/>
                </a:solidFill>
                <a:latin typeface="Segoe UI Light" panose="020B0502040204020203" pitchFamily="34" charset="0"/>
                <a:cs typeface="Segoe UI Light" panose="020B0502040204020203" pitchFamily="34" charset="0"/>
              </a:rPr>
              <a:t>Master dataset</a:t>
            </a:r>
          </a:p>
          <a:p>
            <a:r>
              <a:rPr lang="en-US" dirty="0">
                <a:solidFill>
                  <a:schemeClr val="bg1"/>
                </a:solidFill>
                <a:latin typeface="Segoe UI Light" panose="020B0502040204020203" pitchFamily="34" charset="0"/>
                <a:cs typeface="Segoe UI Light" panose="020B0502040204020203" pitchFamily="34" charset="0"/>
              </a:rPr>
              <a:t>Better integration with </a:t>
            </a:r>
            <a:r>
              <a:rPr lang="en-US" dirty="0" err="1">
                <a:solidFill>
                  <a:schemeClr val="bg1"/>
                </a:solidFill>
                <a:latin typeface="Segoe UI Light" panose="020B0502040204020203" pitchFamily="34" charset="0"/>
                <a:cs typeface="Segoe UI Light" panose="020B0502040204020203" pitchFamily="34" charset="0"/>
              </a:rPr>
              <a:t>pyROOT</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On-tap map explanations</a:t>
            </a:r>
          </a:p>
          <a:p>
            <a:r>
              <a:rPr lang="en-US" dirty="0">
                <a:solidFill>
                  <a:schemeClr val="bg1"/>
                </a:solidFill>
                <a:latin typeface="Segoe UI Light" panose="020B0502040204020203" pitchFamily="34" charset="0"/>
                <a:cs typeface="Segoe UI Light" panose="020B0502040204020203" pitchFamily="34" charset="0"/>
              </a:rPr>
              <a:t>Machine–learning and </a:t>
            </a:r>
            <a:r>
              <a:rPr lang="en-US" dirty="0" err="1">
                <a:solidFill>
                  <a:schemeClr val="bg1"/>
                </a:solidFill>
                <a:latin typeface="Segoe UI Light" panose="020B0502040204020203" pitchFamily="34" charset="0"/>
                <a:cs typeface="Segoe UI Light" panose="020B0502040204020203" pitchFamily="34" charset="0"/>
              </a:rPr>
              <a:t>TensorFlow</a:t>
            </a:r>
            <a:r>
              <a:rPr lang="en-US" dirty="0">
                <a:solidFill>
                  <a:schemeClr val="bg1"/>
                </a:solidFill>
                <a:latin typeface="Segoe UI Light" panose="020B0502040204020203" pitchFamily="34" charset="0"/>
                <a:cs typeface="Segoe UI Light" panose="020B0502040204020203" pitchFamily="34" charset="0"/>
              </a:rPr>
              <a:t> == better predictions</a:t>
            </a:r>
          </a:p>
          <a:p>
            <a:r>
              <a:rPr lang="en-US" dirty="0">
                <a:solidFill>
                  <a:schemeClr val="bg1"/>
                </a:solidFill>
                <a:latin typeface="Segoe UI Light" panose="020B0502040204020203" pitchFamily="34" charset="0"/>
                <a:cs typeface="Segoe UI Light" panose="020B0502040204020203" pitchFamily="34" charset="0"/>
              </a:rPr>
              <a:t>Improve UI </a:t>
            </a:r>
          </a:p>
          <a:p>
            <a:pPr lvl="1"/>
            <a:r>
              <a:rPr lang="en-US" dirty="0" err="1">
                <a:solidFill>
                  <a:schemeClr val="bg1"/>
                </a:solidFill>
                <a:latin typeface="Segoe UI Light" panose="020B0502040204020203" pitchFamily="34" charset="0"/>
                <a:cs typeface="Segoe UI Light" panose="020B0502040204020203" pitchFamily="34" charset="0"/>
              </a:rPr>
              <a:t>Tkinter</a:t>
            </a:r>
            <a:r>
              <a:rPr lang="en-US" dirty="0">
                <a:solidFill>
                  <a:schemeClr val="bg1"/>
                </a:solidFill>
                <a:latin typeface="Segoe UI Light" panose="020B0502040204020203" pitchFamily="34" charset="0"/>
                <a:cs typeface="Segoe UI Light" panose="020B0502040204020203" pitchFamily="34" charset="0"/>
              </a:rPr>
              <a:t> isn’t the best</a:t>
            </a:r>
          </a:p>
          <a:p>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397701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B27261-0F9E-4816-AE38-0FFE98A9DDE3}"/>
              </a:ext>
            </a:extLst>
          </p:cNvPr>
          <p:cNvSpPr>
            <a:spLocks noGrp="1"/>
          </p:cNvSpPr>
          <p:nvPr>
            <p:ph type="ctrTitle"/>
          </p:nvPr>
        </p:nvSpPr>
        <p:spPr>
          <a:xfrm>
            <a:off x="1647825" y="3038475"/>
            <a:ext cx="9144000" cy="985838"/>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And now, for a live demo</a:t>
            </a:r>
          </a:p>
        </p:txBody>
      </p:sp>
    </p:spTree>
    <p:extLst>
      <p:ext uri="{BB962C8B-B14F-4D97-AF65-F5344CB8AC3E}">
        <p14:creationId xmlns:p14="http://schemas.microsoft.com/office/powerpoint/2010/main" val="36846924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F5FA57-9AA1-46B9-ACD3-FE2FD4701548}"/>
              </a:ext>
            </a:extLst>
          </p:cNvPr>
          <p:cNvPicPr>
            <a:picLocks noChangeAspect="1"/>
          </p:cNvPicPr>
          <p:nvPr/>
        </p:nvPicPr>
        <p:blipFill rotWithShape="1">
          <a:blip r:embed="rId3">
            <a:extLst>
              <a:ext uri="{28A0092B-C50C-407E-A947-70E740481C1C}">
                <a14:useLocalDpi xmlns:a14="http://schemas.microsoft.com/office/drawing/2010/main" val="0"/>
              </a:ext>
            </a:extLst>
          </a:blip>
          <a:srcRect t="22345" r="9091" b="11459"/>
          <a:stretch/>
        </p:blipFill>
        <p:spPr>
          <a:xfrm>
            <a:off x="20" y="10"/>
            <a:ext cx="12191980" cy="685799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1B182-1B70-45C3-BC9A-D1BA0F469CA5}"/>
              </a:ext>
            </a:extLst>
          </p:cNvPr>
          <p:cNvSpPr>
            <a:spLocks noGrp="1"/>
          </p:cNvSpPr>
          <p:nvPr>
            <p:ph type="title"/>
          </p:nvPr>
        </p:nvSpPr>
        <p:spPr>
          <a:xfrm>
            <a:off x="594805" y="640263"/>
            <a:ext cx="3759240" cy="1344975"/>
          </a:xfrm>
        </p:spPr>
        <p:txBody>
          <a:bodyPr>
            <a:normAutofit/>
          </a:bodyPr>
          <a:lstStyle/>
          <a:p>
            <a:r>
              <a:rPr lang="en-US" sz="4000" dirty="0">
                <a:latin typeface="Segoe UI Light" panose="020B0502040204020203" pitchFamily="34" charset="0"/>
                <a:cs typeface="Segoe UI Light" panose="020B0502040204020203" pitchFamily="34" charset="0"/>
              </a:rPr>
              <a:t>What are coral?</a:t>
            </a:r>
          </a:p>
        </p:txBody>
      </p:sp>
      <p:sp>
        <p:nvSpPr>
          <p:cNvPr id="3" name="Content Placeholder 2">
            <a:extLst>
              <a:ext uri="{FF2B5EF4-FFF2-40B4-BE49-F238E27FC236}">
                <a16:creationId xmlns:a16="http://schemas.microsoft.com/office/drawing/2014/main" id="{FA80072B-CA3B-4636-BF6A-166B9F77495A}"/>
              </a:ext>
            </a:extLst>
          </p:cNvPr>
          <p:cNvSpPr>
            <a:spLocks noGrp="1"/>
          </p:cNvSpPr>
          <p:nvPr>
            <p:ph idx="1"/>
          </p:nvPr>
        </p:nvSpPr>
        <p:spPr>
          <a:xfrm>
            <a:off x="594110" y="2121763"/>
            <a:ext cx="3764826" cy="3773010"/>
          </a:xfrm>
        </p:spPr>
        <p:txBody>
          <a:bodyPr>
            <a:normAutofit/>
          </a:bodyPr>
          <a:lstStyle/>
          <a:p>
            <a:endParaRPr lang="en-US" sz="2400" dirty="0"/>
          </a:p>
          <a:p>
            <a:r>
              <a:rPr lang="en-US" sz="2400" dirty="0"/>
              <a:t>Living creature</a:t>
            </a:r>
          </a:p>
          <a:p>
            <a:r>
              <a:rPr lang="en-US" sz="2400" dirty="0"/>
              <a:t>25% of marine life</a:t>
            </a:r>
          </a:p>
          <a:p>
            <a:r>
              <a:rPr lang="en-US" sz="2400" dirty="0"/>
              <a:t>Evolution</a:t>
            </a:r>
          </a:p>
          <a:p>
            <a:r>
              <a:rPr lang="en-US" sz="2400" dirty="0"/>
              <a:t>Sources of medicines and disease treatments</a:t>
            </a:r>
          </a:p>
        </p:txBody>
      </p:sp>
    </p:spTree>
    <p:extLst>
      <p:ext uri="{BB962C8B-B14F-4D97-AF65-F5344CB8AC3E}">
        <p14:creationId xmlns:p14="http://schemas.microsoft.com/office/powerpoint/2010/main" val="37417977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3765-C4E8-43B7-A7DC-872BE70F59A3}"/>
              </a:ext>
            </a:extLst>
          </p:cNvPr>
          <p:cNvSpPr>
            <a:spLocks noGrp="1"/>
          </p:cNvSpPr>
          <p:nvPr>
            <p:ph type="title"/>
          </p:nvPr>
        </p:nvSpPr>
        <p:spPr>
          <a:xfrm>
            <a:off x="838200" y="749030"/>
            <a:ext cx="10515600" cy="941658"/>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The reefs are dying. </a:t>
            </a:r>
          </a:p>
        </p:txBody>
      </p:sp>
      <p:sp>
        <p:nvSpPr>
          <p:cNvPr id="3" name="Content Placeholder 2">
            <a:extLst>
              <a:ext uri="{FF2B5EF4-FFF2-40B4-BE49-F238E27FC236}">
                <a16:creationId xmlns:a16="http://schemas.microsoft.com/office/drawing/2014/main" id="{731B5697-5830-4934-AAAF-909FAC1D093E}"/>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normAutofit/>
          </a:bodyPr>
          <a:lstStyle/>
          <a:p>
            <a:endParaRPr lang="en-US" sz="3200" dirty="0">
              <a:solidFill>
                <a:schemeClr val="bg1"/>
              </a:solidFill>
              <a:latin typeface="Segoe UI Light" panose="020B0502040204020203" pitchFamily="34" charset="0"/>
              <a:cs typeface="Segoe UI Light" panose="020B0502040204020203" pitchFamily="34" charset="0"/>
            </a:endParaRPr>
          </a:p>
          <a:p>
            <a:r>
              <a:rPr lang="en-US" sz="3200" dirty="0">
                <a:solidFill>
                  <a:schemeClr val="bg1"/>
                </a:solidFill>
                <a:latin typeface="Segoe UI Light" panose="020B0502040204020203" pitchFamily="34" charset="0"/>
                <a:cs typeface="Segoe UI Light" panose="020B0502040204020203" pitchFamily="34" charset="0"/>
              </a:rPr>
              <a:t>Ocean = giant calorimeter</a:t>
            </a:r>
          </a:p>
          <a:p>
            <a:r>
              <a:rPr lang="en-US" sz="3200" dirty="0">
                <a:solidFill>
                  <a:schemeClr val="bg1"/>
                </a:solidFill>
                <a:latin typeface="Segoe UI Light" panose="020B0502040204020203" pitchFamily="34" charset="0"/>
                <a:cs typeface="Segoe UI Light" panose="020B0502040204020203" pitchFamily="34" charset="0"/>
              </a:rPr>
              <a:t>pH reliance</a:t>
            </a:r>
          </a:p>
          <a:p>
            <a:r>
              <a:rPr lang="en-US" sz="3200" dirty="0">
                <a:solidFill>
                  <a:schemeClr val="bg1"/>
                </a:solidFill>
                <a:latin typeface="Segoe UI Light" panose="020B0502040204020203" pitchFamily="34" charset="0"/>
                <a:cs typeface="Segoe UI Light" panose="020B0502040204020203" pitchFamily="34" charset="0"/>
              </a:rPr>
              <a:t>1% coverage = 25% of marine life</a:t>
            </a:r>
          </a:p>
          <a:p>
            <a:r>
              <a:rPr lang="en-US" sz="3200" dirty="0">
                <a:solidFill>
                  <a:schemeClr val="bg1"/>
                </a:solidFill>
                <a:latin typeface="Segoe UI Light" panose="020B0502040204020203" pitchFamily="34" charset="0"/>
                <a:cs typeface="Segoe UI Light" panose="020B0502040204020203" pitchFamily="34" charset="0"/>
              </a:rPr>
              <a:t>2/3 of reefs threatened by human activity</a:t>
            </a:r>
          </a:p>
          <a:p>
            <a:r>
              <a:rPr lang="en-US" sz="3200" dirty="0">
                <a:solidFill>
                  <a:schemeClr val="bg1"/>
                </a:solidFill>
                <a:latin typeface="Segoe UI Light" panose="020B0502040204020203" pitchFamily="34" charset="0"/>
                <a:cs typeface="Segoe UI Light" panose="020B0502040204020203" pitchFamily="34" charset="0"/>
              </a:rPr>
              <a:t>Total bleaching</a:t>
            </a:r>
          </a:p>
          <a:p>
            <a:endParaRPr lang="en-US" sz="3200" dirty="0">
              <a:solidFill>
                <a:schemeClr val="bg1"/>
              </a:solidFill>
              <a:latin typeface="Segoe UI Light" panose="020B0502040204020203" pitchFamily="34" charset="0"/>
              <a:cs typeface="Segoe UI Light" panose="020B0502040204020203" pitchFamily="34" charset="0"/>
            </a:endParaRPr>
          </a:p>
          <a:p>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6146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3816AF-66BC-42C6-9A64-B41001FA0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picture containing outdoor, grass, sky&#10;&#10;Description generated with very high confidence">
            <a:extLst>
              <a:ext uri="{FF2B5EF4-FFF2-40B4-BE49-F238E27FC236}">
                <a16:creationId xmlns:a16="http://schemas.microsoft.com/office/drawing/2014/main" id="{2755A11F-3320-49E1-BEE6-C53B2E5CB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85603"/>
            <a:ext cx="12291237" cy="8192878"/>
          </a:xfrm>
          <a:prstGeom prst="rect">
            <a:avLst/>
          </a:prstGeom>
        </p:spPr>
      </p:pic>
    </p:spTree>
    <p:extLst>
      <p:ext uri="{BB962C8B-B14F-4D97-AF65-F5344CB8AC3E}">
        <p14:creationId xmlns:p14="http://schemas.microsoft.com/office/powerpoint/2010/main" val="38584926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DD57-9A1E-439C-870A-BFCD7F7B8267}"/>
              </a:ext>
            </a:extLst>
          </p:cNvPr>
          <p:cNvSpPr>
            <a:spLocks noGrp="1"/>
          </p:cNvSpPr>
          <p:nvPr>
            <p:ph type="title"/>
          </p:nvPr>
        </p:nvSpPr>
        <p:spPr>
          <a:xfrm>
            <a:off x="838200" y="661481"/>
            <a:ext cx="10515600" cy="1029207"/>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What is CORAL?</a:t>
            </a:r>
          </a:p>
        </p:txBody>
      </p:sp>
      <p:sp>
        <p:nvSpPr>
          <p:cNvPr id="3" name="Content Placeholder 2">
            <a:extLst>
              <a:ext uri="{FF2B5EF4-FFF2-40B4-BE49-F238E27FC236}">
                <a16:creationId xmlns:a16="http://schemas.microsoft.com/office/drawing/2014/main" id="{0B3A2F38-2A61-4A8B-A879-8D3BADAF3C99}"/>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normAutofit/>
          </a:bodyPr>
          <a:lstStyle/>
          <a:p>
            <a:endParaRPr lang="en-US" sz="3000" dirty="0">
              <a:solidFill>
                <a:schemeClr val="bg1"/>
              </a:solidFill>
              <a:latin typeface="Segoe UI Light" panose="020B0502040204020203" pitchFamily="34" charset="0"/>
              <a:cs typeface="Segoe UI Light" panose="020B0502040204020203" pitchFamily="34" charset="0"/>
            </a:endParaRPr>
          </a:p>
          <a:p>
            <a:r>
              <a:rPr lang="en-US" sz="3000" dirty="0">
                <a:solidFill>
                  <a:schemeClr val="bg1"/>
                </a:solidFill>
                <a:latin typeface="Segoe UI Light" panose="020B0502040204020203" pitchFamily="34" charset="0"/>
                <a:cs typeface="Segoe UI Light" panose="020B0502040204020203" pitchFamily="34" charset="0"/>
              </a:rPr>
              <a:t>Central data hub</a:t>
            </a:r>
          </a:p>
          <a:p>
            <a:r>
              <a:rPr lang="en-US" sz="3000" dirty="0">
                <a:solidFill>
                  <a:schemeClr val="bg1"/>
                </a:solidFill>
                <a:latin typeface="Segoe UI Light" panose="020B0502040204020203" pitchFamily="34" charset="0"/>
                <a:cs typeface="Segoe UI Light" panose="020B0502040204020203" pitchFamily="34" charset="0"/>
              </a:rPr>
              <a:t>Scientific monitoring tool</a:t>
            </a:r>
          </a:p>
          <a:p>
            <a:r>
              <a:rPr lang="en-US" sz="3000" dirty="0">
                <a:solidFill>
                  <a:schemeClr val="bg1"/>
                </a:solidFill>
                <a:latin typeface="Segoe UI Light" panose="020B0502040204020203" pitchFamily="34" charset="0"/>
                <a:cs typeface="Segoe UI Light" panose="020B0502040204020203" pitchFamily="34" charset="0"/>
              </a:rPr>
              <a:t>Interactive and engaging</a:t>
            </a:r>
          </a:p>
          <a:p>
            <a:r>
              <a:rPr lang="en-US" sz="3000" dirty="0">
                <a:solidFill>
                  <a:schemeClr val="bg1"/>
                </a:solidFill>
                <a:latin typeface="Segoe UI Light" panose="020B0502040204020203" pitchFamily="34" charset="0"/>
                <a:cs typeface="Segoe UI Light" panose="020B0502040204020203" pitchFamily="34" charset="0"/>
              </a:rPr>
              <a:t>Continuously monitoring</a:t>
            </a:r>
          </a:p>
          <a:p>
            <a:r>
              <a:rPr lang="en-US" sz="3000" dirty="0">
                <a:solidFill>
                  <a:schemeClr val="bg1"/>
                </a:solidFill>
                <a:latin typeface="Segoe UI Light" panose="020B0502040204020203" pitchFamily="34" charset="0"/>
                <a:cs typeface="Segoe UI Light" panose="020B0502040204020203" pitchFamily="34" charset="0"/>
              </a:rPr>
              <a:t>Rapid response plan trigger</a:t>
            </a:r>
          </a:p>
        </p:txBody>
      </p:sp>
    </p:spTree>
    <p:extLst>
      <p:ext uri="{BB962C8B-B14F-4D97-AF65-F5344CB8AC3E}">
        <p14:creationId xmlns:p14="http://schemas.microsoft.com/office/powerpoint/2010/main" val="25174771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ADD8E-112D-4ACE-9BC7-BB0126DD84EC}"/>
              </a:ext>
            </a:extLst>
          </p:cNvPr>
          <p:cNvSpPr>
            <a:spLocks noGrp="1"/>
          </p:cNvSpPr>
          <p:nvPr>
            <p:ph type="title"/>
          </p:nvPr>
        </p:nvSpPr>
        <p:spPr>
          <a:xfrm>
            <a:off x="839788" y="729730"/>
            <a:ext cx="3932237" cy="1069975"/>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Built from the ground up with Python2.7</a:t>
            </a:r>
          </a:p>
        </p:txBody>
      </p:sp>
      <p:pic>
        <p:nvPicPr>
          <p:cNvPr id="8" name="Picture Placeholder 7" descr="A screenshot of a cell phone&#10;&#10;Description generated with very high confidence">
            <a:extLst>
              <a:ext uri="{FF2B5EF4-FFF2-40B4-BE49-F238E27FC236}">
                <a16:creationId xmlns:a16="http://schemas.microsoft.com/office/drawing/2014/main" id="{4E825C52-E396-4AF7-BF05-EA73D8BF2A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9831" b="9831"/>
          <a:stretch>
            <a:fillRect/>
          </a:stretch>
        </p:blipFill>
        <p:spPr>
          <a:xfrm>
            <a:off x="5183188" y="931025"/>
            <a:ext cx="6172200" cy="4930026"/>
          </a:xfrm>
        </p:spPr>
      </p:pic>
      <p:sp>
        <p:nvSpPr>
          <p:cNvPr id="6" name="Text Placeholder 5">
            <a:extLst>
              <a:ext uri="{FF2B5EF4-FFF2-40B4-BE49-F238E27FC236}">
                <a16:creationId xmlns:a16="http://schemas.microsoft.com/office/drawing/2014/main" id="{2653FE6A-D574-432F-8051-60252B7AEAFB}"/>
              </a:ext>
            </a:extLst>
          </p:cNvPr>
          <p:cNvSpPr>
            <a:spLocks noGrp="1"/>
          </p:cNvSpPr>
          <p:nvPr>
            <p:ph type="body" sz="half" idx="2"/>
          </p:nvPr>
        </p:nvSpPr>
        <p:spPr>
          <a:xfrm>
            <a:off x="839788" y="2057400"/>
            <a:ext cx="3932237" cy="3811588"/>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Modules used:</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PIL (Python Image Library) </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MATPLOTLIB and </a:t>
            </a:r>
            <a:r>
              <a:rPr lang="en-US" sz="1800" dirty="0" err="1">
                <a:solidFill>
                  <a:schemeClr val="bg1"/>
                </a:solidFill>
                <a:latin typeface="Segoe UI Light" panose="020B0502040204020203" pitchFamily="34" charset="0"/>
                <a:cs typeface="Segoe UI Light" panose="020B0502040204020203" pitchFamily="34" charset="0"/>
              </a:rPr>
              <a:t>PyRoot</a:t>
            </a:r>
            <a:r>
              <a:rPr lang="en-US" sz="1800" dirty="0">
                <a:solidFill>
                  <a:schemeClr val="bg1"/>
                </a:solidFill>
                <a:latin typeface="Segoe UI Light" panose="020B0502040204020203" pitchFamily="34" charset="0"/>
                <a:cs typeface="Segoe UI Light" panose="020B0502040204020203" pitchFamily="34" charset="0"/>
              </a:rPr>
              <a:t> </a:t>
            </a:r>
            <a:r>
              <a:rPr lang="en-US" sz="1800" dirty="0" err="1">
                <a:solidFill>
                  <a:schemeClr val="bg1"/>
                </a:solidFill>
                <a:latin typeface="Segoe UI Light" panose="020B0502040204020203" pitchFamily="34" charset="0"/>
                <a:cs typeface="Segoe UI Light" panose="020B0502040204020203" pitchFamily="34" charset="0"/>
              </a:rPr>
              <a:t>Tkinter</a:t>
            </a:r>
            <a:r>
              <a:rPr lang="en-US" sz="1800" dirty="0">
                <a:solidFill>
                  <a:schemeClr val="bg1"/>
                </a:solidFill>
                <a:latin typeface="Segoe UI Light" panose="020B0502040204020203" pitchFamily="34" charset="0"/>
                <a:cs typeface="Segoe UI Light" panose="020B0502040204020203" pitchFamily="34" charset="0"/>
              </a:rPr>
              <a:t> </a:t>
            </a:r>
          </a:p>
          <a:p>
            <a:pPr marL="742950" lvl="1" indent="-285750">
              <a:buFont typeface="Arial" panose="020B0604020202020204" pitchFamily="34" charset="0"/>
              <a:buChar char="•"/>
            </a:pPr>
            <a:r>
              <a:rPr lang="en-US" sz="1800" dirty="0" err="1">
                <a:solidFill>
                  <a:schemeClr val="bg1"/>
                </a:solidFill>
                <a:latin typeface="Segoe UI Light" panose="020B0502040204020203" pitchFamily="34" charset="0"/>
                <a:cs typeface="Segoe UI Light" panose="020B0502040204020203" pitchFamily="34" charset="0"/>
              </a:rPr>
              <a:t>Urllib</a:t>
            </a:r>
            <a:r>
              <a:rPr lang="en-US" sz="1800" dirty="0">
                <a:solidFill>
                  <a:schemeClr val="bg1"/>
                </a:solidFill>
                <a:latin typeface="Segoe UI Light" panose="020B0502040204020203" pitchFamily="34" charset="0"/>
                <a:cs typeface="Segoe UI Light" panose="020B0502040204020203" pitchFamily="34" charset="0"/>
              </a:rPr>
              <a:t>/</a:t>
            </a:r>
            <a:r>
              <a:rPr lang="en-US" sz="1800" dirty="0" err="1">
                <a:solidFill>
                  <a:schemeClr val="bg1"/>
                </a:solidFill>
                <a:latin typeface="Segoe UI Light" panose="020B0502040204020203" pitchFamily="34" charset="0"/>
                <a:cs typeface="Segoe UI Light" panose="020B0502040204020203" pitchFamily="34" charset="0"/>
              </a:rPr>
              <a:t>BeautifulSoup</a:t>
            </a:r>
            <a:endParaRPr lang="en-US" sz="1800" dirty="0">
              <a:solidFill>
                <a:schemeClr val="bg1"/>
              </a:solidFill>
              <a:latin typeface="Segoe UI Light" panose="020B0502040204020203" pitchFamily="34" charset="0"/>
              <a:cs typeface="Segoe UI Light" panose="020B0502040204020203" pitchFamily="34" charset="0"/>
            </a:endParaRPr>
          </a:p>
          <a:p>
            <a:pPr lvl="1"/>
            <a:endParaRPr lang="en-US" sz="18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Why Python?</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Versatile</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Easy GUI framework</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Expandable</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Friendly to newcomers</a:t>
            </a:r>
          </a:p>
        </p:txBody>
      </p:sp>
    </p:spTree>
    <p:extLst>
      <p:ext uri="{BB962C8B-B14F-4D97-AF65-F5344CB8AC3E}">
        <p14:creationId xmlns:p14="http://schemas.microsoft.com/office/powerpoint/2010/main" val="33021314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11E7-B4DE-4197-85DA-59226DE2BA75}"/>
              </a:ext>
            </a:extLst>
          </p:cNvPr>
          <p:cNvSpPr>
            <a:spLocks noGrp="1"/>
          </p:cNvSpPr>
          <p:nvPr>
            <p:ph type="title"/>
          </p:nvPr>
        </p:nvSpPr>
        <p:spPr>
          <a:xfrm>
            <a:off x="831850" y="2725783"/>
            <a:ext cx="10515600" cy="1044212"/>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 hub, a tool, an engager</a:t>
            </a:r>
          </a:p>
        </p:txBody>
      </p:sp>
      <p:sp>
        <p:nvSpPr>
          <p:cNvPr id="3" name="Text Placeholder 2">
            <a:extLst>
              <a:ext uri="{FF2B5EF4-FFF2-40B4-BE49-F238E27FC236}">
                <a16:creationId xmlns:a16="http://schemas.microsoft.com/office/drawing/2014/main" id="{6BF34C18-DE18-49FB-ACD7-D01122CBD40C}"/>
              </a:ext>
            </a:extLst>
          </p:cNvPr>
          <p:cNvSpPr>
            <a:spLocks noGrp="1"/>
          </p:cNvSpPr>
          <p:nvPr>
            <p:ph type="body" idx="1"/>
          </p:nvPr>
        </p:nvSpPr>
        <p:spPr>
          <a:xfrm>
            <a:off x="831850" y="3769995"/>
            <a:ext cx="3174093" cy="539886"/>
          </a:xfrm>
          <a:gradFill>
            <a:gsLst>
              <a:gs pos="10000">
                <a:srgbClr val="06171C"/>
              </a:gs>
              <a:gs pos="100000">
                <a:srgbClr val="134251"/>
              </a:gs>
              <a:gs pos="65000">
                <a:srgbClr val="134251"/>
              </a:gs>
            </a:gsLst>
            <a:lin ang="13500000" scaled="0"/>
          </a:gradFill>
        </p:spPr>
        <p:txBody>
          <a:bodyPr/>
          <a:lstStyle/>
          <a:p>
            <a:r>
              <a:rPr lang="en-US" dirty="0">
                <a:solidFill>
                  <a:schemeClr val="bg1"/>
                </a:solidFill>
              </a:rPr>
              <a:t>CORAL is many things</a:t>
            </a:r>
          </a:p>
        </p:txBody>
      </p:sp>
    </p:spTree>
    <p:extLst>
      <p:ext uri="{BB962C8B-B14F-4D97-AF65-F5344CB8AC3E}">
        <p14:creationId xmlns:p14="http://schemas.microsoft.com/office/powerpoint/2010/main" val="11734988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0BDD7-A30C-4DE0-8059-45F7DA504E62}"/>
              </a:ext>
            </a:extLst>
          </p:cNvPr>
          <p:cNvSpPr>
            <a:spLocks noGrp="1"/>
          </p:cNvSpPr>
          <p:nvPr>
            <p:ph type="title"/>
          </p:nvPr>
        </p:nvSpPr>
        <p:spPr>
          <a:xfrm>
            <a:off x="839787" y="987425"/>
            <a:ext cx="3932237" cy="571591"/>
          </a:xfrm>
          <a:gradFill>
            <a:gsLst>
              <a:gs pos="10000">
                <a:srgbClr val="06171C"/>
              </a:gs>
              <a:gs pos="100000">
                <a:srgbClr val="134251"/>
              </a:gs>
              <a:gs pos="65000">
                <a:srgbClr val="134251"/>
              </a:gs>
            </a:gsLst>
            <a:lin ang="13500000" scaled="0"/>
          </a:gradFill>
        </p:spPr>
        <p:txBody>
          <a:bodyPr>
            <a:normAutofit fontScale="90000"/>
          </a:bodyPr>
          <a:lstStyle/>
          <a:p>
            <a:r>
              <a:rPr lang="en-US" dirty="0">
                <a:solidFill>
                  <a:schemeClr val="bg1"/>
                </a:solidFill>
                <a:latin typeface="Segoe UI Light" panose="020B0502040204020203" pitchFamily="34" charset="0"/>
                <a:cs typeface="Segoe UI Light" panose="020B0502040204020203" pitchFamily="34" charset="0"/>
              </a:rPr>
              <a:t>Central Hub for NOAA</a:t>
            </a:r>
          </a:p>
        </p:txBody>
      </p:sp>
      <p:pic>
        <p:nvPicPr>
          <p:cNvPr id="6" name="Picture Placeholder 5" descr="A close up of a map&#10;&#10;Description generated with very high confidence">
            <a:extLst>
              <a:ext uri="{FF2B5EF4-FFF2-40B4-BE49-F238E27FC236}">
                <a16:creationId xmlns:a16="http://schemas.microsoft.com/office/drawing/2014/main" id="{1AB0D228-34B3-430E-AAC2-C71C22C31BF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4143" b="4143"/>
          <a:stretch>
            <a:fillRect/>
          </a:stretch>
        </p:blipFill>
        <p:spPr/>
      </p:pic>
      <p:sp>
        <p:nvSpPr>
          <p:cNvPr id="4" name="Text Placeholder 3">
            <a:extLst>
              <a:ext uri="{FF2B5EF4-FFF2-40B4-BE49-F238E27FC236}">
                <a16:creationId xmlns:a16="http://schemas.microsoft.com/office/drawing/2014/main" id="{16ADC7F7-3D2B-478D-93D1-98EF11DF92DF}"/>
              </a:ext>
            </a:extLst>
          </p:cNvPr>
          <p:cNvSpPr>
            <a:spLocks noGrp="1"/>
          </p:cNvSpPr>
          <p:nvPr>
            <p:ph type="body" sz="half" idx="2"/>
          </p:nvPr>
        </p:nvSpPr>
        <p:spPr>
          <a:gradFill>
            <a:gsLst>
              <a:gs pos="10000">
                <a:srgbClr val="06171C"/>
              </a:gs>
              <a:gs pos="100000">
                <a:srgbClr val="134251"/>
              </a:gs>
              <a:gs pos="65000">
                <a:srgbClr val="134251"/>
              </a:gs>
            </a:gsLst>
            <a:lin ang="13500000" scaled="0"/>
          </a:gradFill>
        </p:spPr>
        <p:txBody>
          <a:bodyPr>
            <a:noAutofit/>
          </a:bodyPr>
          <a:lstStyle/>
          <a:p>
            <a:pPr marL="285750" indent="-285750">
              <a:buFont typeface="Arial" panose="020B0604020202020204" pitchFamily="34" charset="0"/>
              <a:buChar char="•"/>
            </a:pPr>
            <a:endParaRPr lang="en-US" sz="20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Constant NOAA </a:t>
            </a:r>
            <a:r>
              <a:rPr lang="en-US" sz="2000" dirty="0" err="1">
                <a:solidFill>
                  <a:schemeClr val="bg1"/>
                </a:solidFill>
                <a:latin typeface="Segoe UI Light" panose="020B0502040204020203" pitchFamily="34" charset="0"/>
                <a:cs typeface="Segoe UI Light" panose="020B0502040204020203" pitchFamily="34" charset="0"/>
              </a:rPr>
              <a:t>datastreams</a:t>
            </a:r>
            <a:endParaRPr lang="en-US" sz="2000" dirty="0">
              <a:solidFill>
                <a:schemeClr val="bg1"/>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Various sources—land, sea, and sky</a:t>
            </a: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Central map access</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Accessible and understandable</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Useful for laymen and scientists</a:t>
            </a:r>
          </a:p>
          <a:p>
            <a:pPr marL="742950" lvl="1" indent="-285750">
              <a:buFont typeface="Arial" panose="020B0604020202020204" pitchFamily="34" charset="0"/>
              <a:buChar char="•"/>
            </a:pP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015791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F5E1-BA7D-4653-B280-2656D4768709}"/>
              </a:ext>
            </a:extLst>
          </p:cNvPr>
          <p:cNvSpPr>
            <a:spLocks noGrp="1"/>
          </p:cNvSpPr>
          <p:nvPr>
            <p:ph type="title"/>
          </p:nvPr>
        </p:nvSpPr>
        <p:spPr>
          <a:xfrm>
            <a:off x="839787" y="987425"/>
            <a:ext cx="3932237" cy="603069"/>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 Tool for Scientists</a:t>
            </a:r>
          </a:p>
        </p:txBody>
      </p:sp>
      <p:pic>
        <p:nvPicPr>
          <p:cNvPr id="6" name="Picture Placeholder 5">
            <a:extLst>
              <a:ext uri="{FF2B5EF4-FFF2-40B4-BE49-F238E27FC236}">
                <a16:creationId xmlns:a16="http://schemas.microsoft.com/office/drawing/2014/main" id="{5CF70AE2-81B0-47E4-9E60-C1A8EB94769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5041" b="15041"/>
          <a:stretch>
            <a:fillRect/>
          </a:stretch>
        </p:blipFill>
        <p:spPr>
          <a:xfrm>
            <a:off x="5183188" y="987425"/>
            <a:ext cx="6172200" cy="4873625"/>
          </a:xfrm>
        </p:spPr>
      </p:pic>
      <p:sp>
        <p:nvSpPr>
          <p:cNvPr id="4" name="Text Placeholder 3">
            <a:extLst>
              <a:ext uri="{FF2B5EF4-FFF2-40B4-BE49-F238E27FC236}">
                <a16:creationId xmlns:a16="http://schemas.microsoft.com/office/drawing/2014/main" id="{2E248F7F-3F39-4D7A-BF5A-E781D7963813}"/>
              </a:ext>
            </a:extLst>
          </p:cNvPr>
          <p:cNvSpPr>
            <a:spLocks noGrp="1"/>
          </p:cNvSpPr>
          <p:nvPr>
            <p:ph type="body" sz="half" idx="2"/>
          </p:nvPr>
        </p:nvSpPr>
        <p:spPr>
          <a:xfrm>
            <a:off x="839788" y="2057400"/>
            <a:ext cx="3932237" cy="3811588"/>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endParaRPr lang="en-US" sz="22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Keeps track of EVERYTHING</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Percentages</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Estimations/predictions</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temperatures</a:t>
            </a:r>
          </a:p>
          <a:p>
            <a:pPr marL="285750"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Graphs all over time</a:t>
            </a:r>
          </a:p>
          <a:p>
            <a:pPr marL="285750"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Comparison tools</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Under development</a:t>
            </a:r>
          </a:p>
          <a:p>
            <a:pPr marL="742950" lvl="1" indent="-285750">
              <a:buFont typeface="Arial" panose="020B0604020202020204" pitchFamily="34" charset="0"/>
              <a:buChar char="•"/>
            </a:pPr>
            <a:endParaRPr lang="en-US" sz="2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599647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1956</TotalTime>
  <Words>1202</Words>
  <Application>Microsoft Office PowerPoint</Application>
  <PresentationFormat>Widescreen</PresentationFormat>
  <Paragraphs>173</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Segoe UI Light</vt:lpstr>
      <vt:lpstr>Office Theme</vt:lpstr>
      <vt:lpstr>CORAL</vt:lpstr>
      <vt:lpstr>What are coral?</vt:lpstr>
      <vt:lpstr>The reefs are dying. </vt:lpstr>
      <vt:lpstr>PowerPoint Presentation</vt:lpstr>
      <vt:lpstr>What is CORAL?</vt:lpstr>
      <vt:lpstr>Built from the ground up with Python2.7</vt:lpstr>
      <vt:lpstr>A hub, a tool, an engager</vt:lpstr>
      <vt:lpstr>Central Hub for NOAA</vt:lpstr>
      <vt:lpstr>A Tool for Scientists</vt:lpstr>
      <vt:lpstr>Dataset formatting</vt:lpstr>
      <vt:lpstr>An engager for laymen</vt:lpstr>
      <vt:lpstr>Where to go from here?</vt:lpstr>
      <vt:lpstr>And now, for a 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Farah</dc:creator>
  <cp:lastModifiedBy>Joseph Farah</cp:lastModifiedBy>
  <cp:revision>358</cp:revision>
  <dcterms:created xsi:type="dcterms:W3CDTF">2017-07-01T17:09:46Z</dcterms:created>
  <dcterms:modified xsi:type="dcterms:W3CDTF">2017-07-18T03:53:00Z</dcterms:modified>
</cp:coreProperties>
</file>